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sldIdLst>
    <p:sldId id="256" r:id="rId2"/>
    <p:sldId id="463" r:id="rId3"/>
    <p:sldId id="524" r:id="rId4"/>
    <p:sldId id="520" r:id="rId5"/>
    <p:sldId id="522" r:id="rId6"/>
    <p:sldId id="521" r:id="rId7"/>
    <p:sldId id="529" r:id="rId8"/>
    <p:sldId id="531" r:id="rId9"/>
    <p:sldId id="533" r:id="rId10"/>
    <p:sldId id="551" r:id="rId11"/>
    <p:sldId id="528" r:id="rId12"/>
    <p:sldId id="527" r:id="rId13"/>
    <p:sldId id="526" r:id="rId14"/>
    <p:sldId id="541" r:id="rId15"/>
    <p:sldId id="542" r:id="rId16"/>
    <p:sldId id="548" r:id="rId17"/>
    <p:sldId id="540" r:id="rId18"/>
    <p:sldId id="550" r:id="rId19"/>
    <p:sldId id="547" r:id="rId20"/>
    <p:sldId id="477" r:id="rId21"/>
    <p:sldId id="399" r:id="rId22"/>
    <p:sldId id="409" r:id="rId23"/>
    <p:sldId id="481" r:id="rId24"/>
    <p:sldId id="482" r:id="rId25"/>
    <p:sldId id="5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3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329-4EF3-91E9-E8394B7CE3F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29-4EF3-91E9-E8394B7CE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sapui5.hana.ondemand.com/#/a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10" Type="http://schemas.openxmlformats.org/officeDocument/2006/relationships/image" Target="../media/image2.png"/><Relationship Id="rId4" Type="http://schemas.openxmlformats.org/officeDocument/2006/relationships/image" Target="../media/image18.tiff"/><Relationship Id="rId9" Type="http://schemas.openxmlformats.org/officeDocument/2006/relationships/hyperlink" Target="https://anubhavtrainings.com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3.jpg"/><Relationship Id="rId7" Type="http://schemas.openxmlformats.org/officeDocument/2006/relationships/image" Target="../media/image25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the first UI5 project in Business Application Studio(BAS) following the previous slides .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C203E-F667-4188-A393-D3A0EB33F8D3}"/>
              </a:ext>
            </a:extLst>
          </p:cNvPr>
          <p:cNvSpPr txBox="1"/>
          <p:nvPr/>
        </p:nvSpPr>
        <p:spPr>
          <a:xfrm>
            <a:off x="523875" y="1762125"/>
            <a:ext cx="3181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Link:</a:t>
            </a:r>
          </a:p>
          <a:p>
            <a:pPr marL="342900" indent="-342900">
              <a:buAutoNum type="arabicPeriod"/>
            </a:pPr>
            <a:r>
              <a:rPr lang="en-US" dirty="0"/>
              <a:t>Index.html</a:t>
            </a:r>
          </a:p>
          <a:p>
            <a:pPr marL="342900" indent="-342900">
              <a:buAutoNum type="arabicPeriod"/>
            </a:pPr>
            <a:r>
              <a:rPr lang="en-US" dirty="0" err="1"/>
              <a:t>manifest.json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api’s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C219781-96E6-4733-9BA8-C4CFD76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947C017-BB79-4C45-8CCC-EA79DF3BE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D90D-4AAB-42DF-B189-FEBCEA5FAEDB}"/>
              </a:ext>
            </a:extLst>
          </p:cNvPr>
          <p:cNvSpPr txBox="1"/>
          <p:nvPr/>
        </p:nvSpPr>
        <p:spPr>
          <a:xfrm>
            <a:off x="590550" y="5262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C1F98-7673-4836-9E12-CF197503459A}"/>
              </a:ext>
            </a:extLst>
          </p:cNvPr>
          <p:cNvSpPr txBox="1"/>
          <p:nvPr/>
        </p:nvSpPr>
        <p:spPr>
          <a:xfrm>
            <a:off x="8620125" y="536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6245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5" name="Picture 24">
            <a:hlinkClick r:id="rId3"/>
            <a:extLst>
              <a:ext uri="{FF2B5EF4-FFF2-40B4-BE49-F238E27FC236}">
                <a16:creationId xmlns:a16="http://schemas.microsoft.com/office/drawing/2014/main" id="{0E4D0A44-C633-4090-A5F3-9055402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26" name="Picture 25">
            <a:hlinkClick r:id="rId5"/>
            <a:extLst>
              <a:ext uri="{FF2B5EF4-FFF2-40B4-BE49-F238E27FC236}">
                <a16:creationId xmlns:a16="http://schemas.microsoft.com/office/drawing/2014/main" id="{96C9BFD4-7C30-41FF-AB40-FB3E3908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29CBCF-E8D1-436B-ADE3-B17D90BEC723}"/>
              </a:ext>
            </a:extLst>
          </p:cNvPr>
          <p:cNvSpPr txBox="1"/>
          <p:nvPr/>
        </p:nvSpPr>
        <p:spPr>
          <a:xfrm>
            <a:off x="390525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UI5 SDK Tools Screen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FB92A-EC23-42D5-AB71-A5AB6D21AA40}"/>
              </a:ext>
            </a:extLst>
          </p:cNvPr>
          <p:cNvSpPr txBox="1"/>
          <p:nvPr/>
        </p:nvSpPr>
        <p:spPr>
          <a:xfrm>
            <a:off x="9049377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639969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B0C8C9-E94C-4F3A-84B3-F1B95713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Views in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 is responsible to manage information display to the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Views are based on Model.</a:t>
            </a:r>
          </a:p>
          <a:p>
            <a:pPr algn="just"/>
            <a:endParaRPr lang="en-US" dirty="0"/>
          </a:p>
          <a:p>
            <a:pPr algn="just"/>
            <a:r>
              <a:rPr lang="en-US" b="0" i="0" dirty="0">
                <a:effectLst/>
              </a:rPr>
              <a:t>Ther</a:t>
            </a:r>
            <a:r>
              <a:rPr lang="en-US" dirty="0"/>
              <a:t>e are Four types of views in SAP UI5, these are listed below: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XML View:- It is in the XML format. The file name ends with the extension “.view.xml”. There are no predefined methods in the XML view.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 View:- </a:t>
            </a:r>
            <a:r>
              <a:rPr lang="en-US" b="0" i="0" dirty="0">
                <a:effectLst/>
              </a:rPr>
              <a:t>It is in JavaScript format. The extension of the view file is “.view.js”. 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JSON View:- </a:t>
            </a:r>
            <a:r>
              <a:rPr lang="en-US" b="0" i="0" dirty="0">
                <a:effectLst/>
              </a:rPr>
              <a:t>It is in JSON format.  The file name ends with the extension “.view.json”.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HTML View:- It is in HTML format. The file name ends with the extension “.view.html”. Here we create the controls within the &lt;div&gt; tags, as we do while developing HTML pages.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02F69D-0956-4CA1-9B5B-2EE9DAE1E2F3}"/>
              </a:ext>
            </a:extLst>
          </p:cNvPr>
          <p:cNvGrpSpPr/>
          <p:nvPr/>
        </p:nvGrpSpPr>
        <p:grpSpPr>
          <a:xfrm>
            <a:off x="5520734" y="4008434"/>
            <a:ext cx="3183923" cy="2293757"/>
            <a:chOff x="3435320" y="1164752"/>
            <a:chExt cx="6172373" cy="46810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497270-8691-4D81-B159-90AEBDF31AFE}"/>
                </a:ext>
              </a:extLst>
            </p:cNvPr>
            <p:cNvSpPr/>
            <p:nvPr/>
          </p:nvSpPr>
          <p:spPr>
            <a:xfrm>
              <a:off x="3980940" y="1618886"/>
              <a:ext cx="4226944" cy="4226944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3EEAD4A0-DF67-44C0-B9F9-5A03E9021E4D}"/>
                </a:ext>
              </a:extLst>
            </p:cNvPr>
            <p:cNvGraphicFramePr/>
            <p:nvPr/>
          </p:nvGraphicFramePr>
          <p:xfrm>
            <a:off x="3435320" y="1959630"/>
            <a:ext cx="5318184" cy="35454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Donut 4">
              <a:extLst>
                <a:ext uri="{FF2B5EF4-FFF2-40B4-BE49-F238E27FC236}">
                  <a16:creationId xmlns:a16="http://schemas.microsoft.com/office/drawing/2014/main" id="{0D1FE19F-1655-4033-A620-ACA78E087820}"/>
                </a:ext>
              </a:extLst>
            </p:cNvPr>
            <p:cNvSpPr/>
            <p:nvPr/>
          </p:nvSpPr>
          <p:spPr>
            <a:xfrm>
              <a:off x="5180012" y="2817958"/>
              <a:ext cx="1828800" cy="1828800"/>
            </a:xfrm>
            <a:prstGeom prst="donut">
              <a:avLst>
                <a:gd name="adj" fmla="val 14475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8866EE-5E16-4564-8265-BF57214AE72B}"/>
                </a:ext>
              </a:extLst>
            </p:cNvPr>
            <p:cNvSpPr/>
            <p:nvPr/>
          </p:nvSpPr>
          <p:spPr>
            <a:xfrm>
              <a:off x="5852873" y="3490819"/>
              <a:ext cx="483078" cy="48307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5126EA-E8F2-4E91-AB82-F4F7FF19543D}"/>
                </a:ext>
              </a:extLst>
            </p:cNvPr>
            <p:cNvSpPr txBox="1"/>
            <p:nvPr/>
          </p:nvSpPr>
          <p:spPr>
            <a:xfrm>
              <a:off x="3435320" y="1164752"/>
              <a:ext cx="1359073" cy="84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AB7F7D-5EF8-4F77-939B-7AC1CBEB4C9C}"/>
                </a:ext>
              </a:extLst>
            </p:cNvPr>
            <p:cNvSpPr txBox="1"/>
            <p:nvPr/>
          </p:nvSpPr>
          <p:spPr>
            <a:xfrm>
              <a:off x="8255269" y="1500068"/>
              <a:ext cx="1352424" cy="849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9648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99%</a:t>
              </a: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6877B875-86A2-40D9-9F55-ED2CDC609AA1}"/>
                </a:ext>
              </a:extLst>
            </p:cNvPr>
            <p:cNvSpPr/>
            <p:nvPr/>
          </p:nvSpPr>
          <p:spPr>
            <a:xfrm>
              <a:off x="4614316" y="1560591"/>
              <a:ext cx="1359073" cy="666651"/>
            </a:xfrm>
            <a:custGeom>
              <a:avLst/>
              <a:gdLst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3132 h 667011"/>
                <a:gd name="connsiteX1" fmla="*/ 729641 w 1359074"/>
                <a:gd name="connsiteY1" fmla="*/ 0 h 667011"/>
                <a:gd name="connsiteX2" fmla="*/ 1359074 w 1359074"/>
                <a:gd name="connsiteY2" fmla="*/ 667011 h 667011"/>
                <a:gd name="connsiteX3" fmla="*/ 1359074 w 1359074"/>
                <a:gd name="connsiteY3" fmla="*/ 667011 h 66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074" h="667011">
                  <a:moveTo>
                    <a:pt x="0" y="3132"/>
                  </a:moveTo>
                  <a:lnTo>
                    <a:pt x="729641" y="0"/>
                  </a:lnTo>
                  <a:lnTo>
                    <a:pt x="1359074" y="667011"/>
                  </a:lnTo>
                  <a:lnTo>
                    <a:pt x="1359074" y="667011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508C7C97-05EA-4ABF-A609-34FB42F05687}"/>
                </a:ext>
              </a:extLst>
            </p:cNvPr>
            <p:cNvSpPr/>
            <p:nvPr/>
          </p:nvSpPr>
          <p:spPr>
            <a:xfrm>
              <a:off x="6896911" y="1838529"/>
              <a:ext cx="1274323" cy="700390"/>
            </a:xfrm>
            <a:custGeom>
              <a:avLst/>
              <a:gdLst>
                <a:gd name="connsiteX0" fmla="*/ 1478604 w 1478604"/>
                <a:gd name="connsiteY0" fmla="*/ 50546 h 575839"/>
                <a:gd name="connsiteX1" fmla="*/ 787940 w 1478604"/>
                <a:gd name="connsiteY1" fmla="*/ 50546 h 575839"/>
                <a:gd name="connsiteX2" fmla="*/ 0 w 1478604"/>
                <a:gd name="connsiteY2" fmla="*/ 575839 h 575839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0 h 700390"/>
                <a:gd name="connsiteX1" fmla="*/ 583659 w 1274323"/>
                <a:gd name="connsiteY1" fmla="*/ 0 h 700390"/>
                <a:gd name="connsiteX2" fmla="*/ 0 w 1274323"/>
                <a:gd name="connsiteY2" fmla="*/ 700390 h 70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4323" h="700390">
                  <a:moveTo>
                    <a:pt x="1274323" y="0"/>
                  </a:moveTo>
                  <a:lnTo>
                    <a:pt x="583659" y="0"/>
                  </a:lnTo>
                  <a:lnTo>
                    <a:pt x="0" y="700390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2F335A-BAE3-4B8E-A0C0-53B5855F5039}"/>
              </a:ext>
            </a:extLst>
          </p:cNvPr>
          <p:cNvSpPr txBox="1"/>
          <p:nvPr/>
        </p:nvSpPr>
        <p:spPr>
          <a:xfrm>
            <a:off x="298730" y="3784314"/>
            <a:ext cx="282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Usage of Views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3B0E7-AA48-4BA6-92AD-713B8AD1AF13}"/>
              </a:ext>
            </a:extLst>
          </p:cNvPr>
          <p:cNvSpPr txBox="1"/>
          <p:nvPr/>
        </p:nvSpPr>
        <p:spPr>
          <a:xfrm>
            <a:off x="4019550" y="4365729"/>
            <a:ext cx="178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 View is used only in 2% of the views.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E0FDA-68F6-4DCB-A511-5FFE4FAF2109}"/>
              </a:ext>
            </a:extLst>
          </p:cNvPr>
          <p:cNvSpPr txBox="1"/>
          <p:nvPr/>
        </p:nvSpPr>
        <p:spPr>
          <a:xfrm>
            <a:off x="8143875" y="4681784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Views are the mostly used views now a days.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8E1E8-3C8D-4C4E-A6C9-6C2A5CD3ADAC}"/>
              </a:ext>
            </a:extLst>
          </p:cNvPr>
          <p:cNvSpPr txBox="1"/>
          <p:nvPr/>
        </p:nvSpPr>
        <p:spPr>
          <a:xfrm>
            <a:off x="409575" y="4338589"/>
            <a:ext cx="270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View –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view – 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D32ED2-7494-42B9-ABA5-423317C3A481}"/>
              </a:ext>
            </a:extLst>
          </p:cNvPr>
          <p:cNvSpPr txBox="1"/>
          <p:nvPr/>
        </p:nvSpPr>
        <p:spPr>
          <a:xfrm>
            <a:off x="381638" y="5061766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JSON and HTML views are negligible</a:t>
            </a:r>
          </a:p>
        </p:txBody>
      </p:sp>
    </p:spTree>
    <p:extLst>
      <p:ext uri="{BB962C8B-B14F-4D97-AF65-F5344CB8AC3E}">
        <p14:creationId xmlns:p14="http://schemas.microsoft.com/office/powerpoint/2010/main" val="280821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XML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What is XML?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stands for eXtensible Markup Language, it was originally developed to move data from one to another technology. It became popular to communicate between heterogeneous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is a tree data structure. Unlike HTML, we can use custom tags. Every programming language must support XML.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3472-C823-438D-A335-938B01D68937}"/>
              </a:ext>
            </a:extLst>
          </p:cNvPr>
          <p:cNvSpPr txBox="1"/>
          <p:nvPr/>
        </p:nvSpPr>
        <p:spPr>
          <a:xfrm>
            <a:off x="532813" y="416961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Objects </a:t>
            </a:r>
            <a:r>
              <a:rPr lang="en-US" dirty="0">
                <a:sym typeface="Wingdings" panose="05000000000000000000" pitchFamily="2" charset="2"/>
              </a:rPr>
              <a:t> XML – Rendering</a:t>
            </a:r>
          </a:p>
          <a:p>
            <a:r>
              <a:rPr lang="en-US" dirty="0">
                <a:sym typeface="Wingdings" panose="05000000000000000000" pitchFamily="2" charset="2"/>
              </a:rPr>
              <a:t>XML  Data Object –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077B9-0731-494B-8381-96B9D13AF57D}"/>
              </a:ext>
            </a:extLst>
          </p:cNvPr>
          <p:cNvGrpSpPr/>
          <p:nvPr/>
        </p:nvGrpSpPr>
        <p:grpSpPr>
          <a:xfrm>
            <a:off x="2437397" y="2257901"/>
            <a:ext cx="6810375" cy="1754326"/>
            <a:chOff x="1125860" y="3501008"/>
            <a:chExt cx="9721080" cy="15121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FB919-F899-4872-ABDC-E600C8DAFA48}"/>
                </a:ext>
              </a:extLst>
            </p:cNvPr>
            <p:cNvSpPr/>
            <p:nvPr/>
          </p:nvSpPr>
          <p:spPr>
            <a:xfrm>
              <a:off x="1125860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Portal</a:t>
              </a:r>
            </a:p>
            <a:p>
              <a:pPr algn="ctr"/>
              <a:r>
                <a:rPr lang="en-US" dirty="0"/>
                <a:t>Java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B4F47-968C-4A1F-BF60-A02C7C3A6FE6}"/>
                </a:ext>
              </a:extLst>
            </p:cNvPr>
            <p:cNvSpPr/>
            <p:nvPr/>
          </p:nvSpPr>
          <p:spPr>
            <a:xfrm>
              <a:off x="8470676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</a:t>
              </a:r>
            </a:p>
            <a:p>
              <a:pPr algn="ctr"/>
              <a:r>
                <a:rPr lang="en-US" dirty="0"/>
                <a:t>ABAP</a:t>
              </a:r>
            </a:p>
            <a:p>
              <a:pPr algn="ctr"/>
              <a:r>
                <a:rPr lang="en-US" dirty="0"/>
                <a:t>If_ixml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3DC4E90-D43D-48AB-9551-DFC63757EAE4}"/>
                </a:ext>
              </a:extLst>
            </p:cNvPr>
            <p:cNvSpPr/>
            <p:nvPr/>
          </p:nvSpPr>
          <p:spPr>
            <a:xfrm>
              <a:off x="3502124" y="3636672"/>
              <a:ext cx="4968552" cy="50405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1956C7D1-48A1-4088-A498-C40EFBC6EE46}"/>
                </a:ext>
              </a:extLst>
            </p:cNvPr>
            <p:cNvSpPr/>
            <p:nvPr/>
          </p:nvSpPr>
          <p:spPr>
            <a:xfrm>
              <a:off x="3502124" y="4437111"/>
              <a:ext cx="4968552" cy="504056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F6F524-6FDC-40B4-B2DC-B456F77842EC}"/>
              </a:ext>
            </a:extLst>
          </p:cNvPr>
          <p:cNvSpPr txBox="1"/>
          <p:nvPr/>
        </p:nvSpPr>
        <p:spPr>
          <a:xfrm>
            <a:off x="7562960" y="4272532"/>
            <a:ext cx="3915362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XML View is better than other Views?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industry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handles the control id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rendering is faster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properly follows the MVC </a:t>
            </a:r>
          </a:p>
          <a:p>
            <a:r>
              <a:rPr lang="en-US" dirty="0">
                <a:solidFill>
                  <a:schemeClr val="tx1"/>
                </a:solidFill>
              </a:rPr>
              <a:t>     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3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XML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0B709-EAB7-4DF1-B80C-A7B38EEA487D}"/>
              </a:ext>
            </a:extLst>
          </p:cNvPr>
          <p:cNvSpPr txBox="1"/>
          <p:nvPr/>
        </p:nvSpPr>
        <p:spPr>
          <a:xfrm>
            <a:off x="261764" y="899722"/>
            <a:ext cx="50246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&lt;data&gt;</a:t>
            </a:r>
          </a:p>
          <a:p>
            <a:r>
              <a:rPr lang="en-US" dirty="0"/>
              <a:t>	&lt;empStr&gt;</a:t>
            </a:r>
          </a:p>
          <a:p>
            <a:r>
              <a:rPr lang="en-US" dirty="0"/>
              <a:t>		&lt;empId&gt;5000&lt;/empId&gt;</a:t>
            </a:r>
          </a:p>
          <a:p>
            <a:r>
              <a:rPr lang="en-US" dirty="0"/>
              <a:t>		&lt;empName&gt;Jack&lt;/empName&gt;</a:t>
            </a:r>
          </a:p>
          <a:p>
            <a:r>
              <a:rPr lang="en-US" dirty="0"/>
              <a:t>		&lt;salary&gt;9500&lt;/salary&gt;</a:t>
            </a:r>
          </a:p>
          <a:p>
            <a:r>
              <a:rPr lang="en-US" dirty="0"/>
              <a:t>		&lt;currency&gt;EUR&lt;/currency&gt;</a:t>
            </a:r>
          </a:p>
          <a:p>
            <a:r>
              <a:rPr lang="en-US" dirty="0"/>
              <a:t>	&lt;/empStr&gt;</a:t>
            </a:r>
          </a:p>
          <a:p>
            <a:r>
              <a:rPr lang="en-US" dirty="0"/>
              <a:t>	&lt;empTab&gt;</a:t>
            </a:r>
          </a:p>
          <a:p>
            <a:r>
              <a:rPr lang="en-US" dirty="0"/>
              <a:t>		&lt;row&gt;</a:t>
            </a:r>
          </a:p>
          <a:p>
            <a:r>
              <a:rPr lang="en-US" dirty="0"/>
              <a:t>			….</a:t>
            </a:r>
          </a:p>
          <a:p>
            <a:r>
              <a:rPr lang="en-US" dirty="0"/>
              <a:t>		&lt;/row&gt;</a:t>
            </a:r>
          </a:p>
          <a:p>
            <a:r>
              <a:rPr lang="en-US" dirty="0"/>
              <a:t>	&lt;/empTab&gt;</a:t>
            </a:r>
          </a:p>
          <a:p>
            <a:r>
              <a:rPr lang="en-US" dirty="0"/>
              <a:t>&lt;/data&gt;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CA04F6-E273-4D78-B710-4B2C21B5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48" y="1218810"/>
            <a:ext cx="2410215" cy="241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FEE048-5C6D-4AAB-B355-500CF764D461}"/>
              </a:ext>
            </a:extLst>
          </p:cNvPr>
          <p:cNvSpPr txBox="1"/>
          <p:nvPr/>
        </p:nvSpPr>
        <p:spPr>
          <a:xfrm>
            <a:off x="261764" y="4727172"/>
            <a:ext cx="363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Skeleton of XML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6D13F-C451-4B1B-BB04-7D983E4F16EA}"/>
              </a:ext>
            </a:extLst>
          </p:cNvPr>
          <p:cNvSpPr txBox="1"/>
          <p:nvPr/>
        </p:nvSpPr>
        <p:spPr>
          <a:xfrm>
            <a:off x="261764" y="5083611"/>
            <a:ext cx="9115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0A108-EB5A-4DAC-82D4-63C128553ED7}"/>
              </a:ext>
            </a:extLst>
          </p:cNvPr>
          <p:cNvCxnSpPr/>
          <p:nvPr/>
        </p:nvCxnSpPr>
        <p:spPr>
          <a:xfrm>
            <a:off x="1057275" y="1093358"/>
            <a:ext cx="4829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ED50A4-3C67-4A57-AEAD-49067309AAEA}"/>
              </a:ext>
            </a:extLst>
          </p:cNvPr>
          <p:cNvSpPr txBox="1"/>
          <p:nvPr/>
        </p:nvSpPr>
        <p:spPr>
          <a:xfrm>
            <a:off x="5886450" y="899721"/>
            <a:ext cx="1866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Root Element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AB250-7738-475F-A0AE-1EC45EE44277}"/>
              </a:ext>
            </a:extLst>
          </p:cNvPr>
          <p:cNvSpPr txBox="1"/>
          <p:nvPr/>
        </p:nvSpPr>
        <p:spPr>
          <a:xfrm>
            <a:off x="5907768" y="1837503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&lt;data&gt; tag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FA9827D-303C-409B-8F90-DDC3D251A86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83732" y="1371222"/>
            <a:ext cx="4557486" cy="466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4FDBA70-0BA0-4BDB-80CD-62A6FE2AC57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283732" y="2483834"/>
            <a:ext cx="4557486" cy="535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92F997-D89B-4FEC-8757-D47B946A6FBD}"/>
              </a:ext>
            </a:extLst>
          </p:cNvPr>
          <p:cNvSpPr txBox="1"/>
          <p:nvPr/>
        </p:nvSpPr>
        <p:spPr>
          <a:xfrm>
            <a:off x="5907768" y="3375487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&lt;empStr&gt; tag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766096A-8554-4269-8776-FFCFA05B81FC}"/>
              </a:ext>
            </a:extLst>
          </p:cNvPr>
          <p:cNvSpPr/>
          <p:nvPr/>
        </p:nvSpPr>
        <p:spPr>
          <a:xfrm>
            <a:off x="4972050" y="1485900"/>
            <a:ext cx="314325" cy="1096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471D421-7AE5-4740-ADE6-9F27FB26326C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 flipH="1" flipV="1">
            <a:off x="5286374" y="2033963"/>
            <a:ext cx="621393" cy="1664690"/>
          </a:xfrm>
          <a:prstGeom prst="bentConnector3">
            <a:avLst>
              <a:gd name="adj1" fmla="val 4846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17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Controller in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844B8-77FE-4726-A66F-947ED8205296}"/>
              </a:ext>
            </a:extLst>
          </p:cNvPr>
          <p:cNvSpPr txBox="1"/>
          <p:nvPr/>
        </p:nvSpPr>
        <p:spPr>
          <a:xfrm>
            <a:off x="261765" y="867755"/>
            <a:ext cx="10144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controller contains methods that defines how models and views interact.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2363A"/>
                </a:solidFill>
                <a:effectLst/>
                <a:latin typeface="72"/>
              </a:rPr>
              <a:t>You define a simple controller as follows:</a:t>
            </a:r>
          </a:p>
          <a:p>
            <a:endParaRPr lang="en-US" dirty="0">
              <a:solidFill>
                <a:srgbClr val="32363A"/>
              </a:solidFill>
              <a:latin typeface="72"/>
            </a:endParaRPr>
          </a:p>
          <a:p>
            <a:r>
              <a:rPr lang="en-US" dirty="0">
                <a:solidFill>
                  <a:srgbClr val="32363A"/>
                </a:solidFill>
                <a:latin typeface="72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sap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ui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define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([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"sap/ui/core/mvc/Controller"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],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     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function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		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"use strict"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;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extend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“Address of Controller"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,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dirty="0">
                <a:solidFill>
                  <a:srgbClr val="666600"/>
                </a:solidFill>
                <a:latin typeface="Menlo"/>
              </a:rPr>
              <a:t>			</a:t>
            </a:r>
            <a:r>
              <a:rPr lang="en-US" b="0" i="0" dirty="0">
                <a:solidFill>
                  <a:srgbClr val="880000"/>
                </a:solidFill>
                <a:effectLst/>
                <a:latin typeface="Menlo"/>
              </a:rPr>
              <a:t>// controller logic goes here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Special Class which inherits from standard SAP module called </a:t>
            </a:r>
            <a:r>
              <a:rPr lang="en-US" b="1" dirty="0">
                <a:solidFill>
                  <a:srgbClr val="FF0000"/>
                </a:solidFill>
              </a:rPr>
              <a:t>sap/ui/core/mvc/Controller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E1073-1FFD-4DF5-B883-379F599B90A7}"/>
              </a:ext>
            </a:extLst>
          </p:cNvPr>
          <p:cNvSpPr txBox="1"/>
          <p:nvPr/>
        </p:nvSpPr>
        <p:spPr>
          <a:xfrm>
            <a:off x="261764" y="4155297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Every JS file which we create is a class , Every class in UI5 follows the </a:t>
            </a:r>
            <a:r>
              <a:rPr lang="en-US" b="1" dirty="0"/>
              <a:t>Scaffolding Template  </a:t>
            </a:r>
          </a:p>
          <a:p>
            <a:pPr marL="285750" indent="-285750">
              <a:buFontTx/>
              <a:buChar char="-"/>
            </a:pPr>
            <a:r>
              <a:rPr lang="en-US" dirty="0"/>
              <a:t>Skeleton of any JS file in SAP UI5 – Considered as a class</a:t>
            </a:r>
          </a:p>
          <a:p>
            <a:endParaRPr lang="en-US" dirty="0"/>
          </a:p>
          <a:p>
            <a:r>
              <a:rPr lang="en-US" dirty="0"/>
              <a:t>	sap.ui.define([“</a:t>
            </a:r>
            <a:r>
              <a:rPr lang="en-US" dirty="0">
                <a:highlight>
                  <a:srgbClr val="00FFFF"/>
                </a:highlight>
              </a:rPr>
              <a:t>dependencies”, “dep2”, “dep3</a:t>
            </a:r>
            <a:r>
              <a:rPr lang="en-US" dirty="0"/>
              <a:t>”],</a:t>
            </a:r>
          </a:p>
          <a:p>
            <a:r>
              <a:rPr lang="en-US" dirty="0"/>
              <a:t>		function(oD1, oD2, oD3) {</a:t>
            </a:r>
          </a:p>
          <a:p>
            <a:r>
              <a:rPr lang="en-US" dirty="0"/>
              <a:t>			--logic—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43084-5D60-447B-A655-1E2C711AA72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504507" y="5274492"/>
            <a:ext cx="161906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B404F0-59AD-454D-AFCC-1DD66FC3C823}"/>
              </a:ext>
            </a:extLst>
          </p:cNvPr>
          <p:cNvSpPr txBox="1"/>
          <p:nvPr/>
        </p:nvSpPr>
        <p:spPr>
          <a:xfrm>
            <a:off x="7123569" y="5274492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6B57BE3-C756-4E32-BDD5-DF61E47E7253}"/>
              </a:ext>
            </a:extLst>
          </p:cNvPr>
          <p:cNvSpPr/>
          <p:nvPr/>
        </p:nvSpPr>
        <p:spPr>
          <a:xfrm>
            <a:off x="8075880" y="4629162"/>
            <a:ext cx="733425" cy="21145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B29C7-3034-46CF-8672-6226D788EB7A}"/>
              </a:ext>
            </a:extLst>
          </p:cNvPr>
          <p:cNvSpPr txBox="1"/>
          <p:nvPr/>
        </p:nvSpPr>
        <p:spPr>
          <a:xfrm>
            <a:off x="8703572" y="4954790"/>
            <a:ext cx="2948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FFFF00"/>
                </a:highlight>
              </a:rPr>
              <a:t>The Syntax of the controller has the AMD(Asynchronous Module Loading) like structure .</a:t>
            </a:r>
            <a:br>
              <a:rPr lang="en-US" sz="1400" b="1" dirty="0">
                <a:highlight>
                  <a:srgbClr val="FFFF00"/>
                </a:highlight>
              </a:rPr>
            </a:br>
            <a:br>
              <a:rPr lang="en-US" sz="1400" b="1" dirty="0">
                <a:highlight>
                  <a:srgbClr val="FFFF00"/>
                </a:highlight>
              </a:rPr>
            </a:br>
            <a:r>
              <a:rPr lang="en-US" sz="1400" b="1" dirty="0">
                <a:highlight>
                  <a:srgbClr val="FFFF00"/>
                </a:highlight>
              </a:rPr>
              <a:t>This is also Know as 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Scaffolding Template</a:t>
            </a:r>
          </a:p>
        </p:txBody>
      </p:sp>
    </p:spTree>
    <p:extLst>
      <p:ext uri="{BB962C8B-B14F-4D97-AF65-F5344CB8AC3E}">
        <p14:creationId xmlns:p14="http://schemas.microsoft.com/office/powerpoint/2010/main" val="1697717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Basics of Controller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Control if there is a property, we will have setter and getter methods for that property. For example, if there is a </a:t>
            </a:r>
            <a:r>
              <a:rPr lang="en-US" sz="1800" b="1" dirty="0"/>
              <a:t>enabled </a:t>
            </a:r>
            <a:r>
              <a:rPr lang="en-US" sz="1800" dirty="0"/>
              <a:t>property, we will have </a:t>
            </a:r>
            <a:r>
              <a:rPr lang="en-US" sz="1800" b="1" dirty="0"/>
              <a:t>setEnabled and getEnabled </a:t>
            </a:r>
            <a:r>
              <a:rPr lang="en-US" sz="1800" dirty="0"/>
              <a:t>methods.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To access the methods and properties of a UI Control, We cannot use the document object which is a plain HTML element object.</a:t>
            </a:r>
          </a:p>
          <a:p>
            <a:pPr marL="457200" indent="-457200" algn="just">
              <a:buFontTx/>
              <a:buAutoNum type="arabicPeriod"/>
            </a:pPr>
            <a:r>
              <a:rPr lang="en-US" sz="1800" dirty="0"/>
              <a:t>To obtain UI5 element object, we need to first get View Object,</a:t>
            </a:r>
          </a:p>
          <a:p>
            <a:pPr lvl="1" algn="just"/>
            <a:r>
              <a:rPr lang="en-US" b="1" dirty="0"/>
              <a:t>	this.getView()</a:t>
            </a:r>
          </a:p>
          <a:p>
            <a:pPr lvl="1" algn="just"/>
            <a:r>
              <a:rPr lang="en-US" sz="1800" dirty="0"/>
              <a:t>On top of App object, we can get UI5 element object and finally </a:t>
            </a:r>
          </a:p>
          <a:p>
            <a:pPr lvl="1" algn="just"/>
            <a:r>
              <a:rPr lang="en-US" b="1" dirty="0"/>
              <a:t>	</a:t>
            </a:r>
            <a:r>
              <a:rPr lang="en-US" sz="1800" b="1" dirty="0"/>
              <a:t>byId</a:t>
            </a:r>
            <a:r>
              <a:rPr lang="en-US" sz="1800" dirty="0"/>
              <a:t>(“just pass ID”)</a:t>
            </a:r>
          </a:p>
          <a:p>
            <a:pPr lvl="1" algn="just"/>
            <a:r>
              <a:rPr lang="en-US" sz="1800" dirty="0"/>
              <a:t>we can call any methods of UI5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event in UI5, we have </a:t>
            </a:r>
            <a:r>
              <a:rPr lang="en-US" sz="1800" b="1" dirty="0"/>
              <a:t>attachEvent, detachEvent, fireEvent</a:t>
            </a:r>
            <a:r>
              <a:rPr lang="en-US" sz="1800" dirty="0"/>
              <a:t> methods as well, which can be used to link, delink and trigger event programmatically.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When we use XML views, the ID of the control will be </a:t>
            </a:r>
            <a:r>
              <a:rPr lang="en-US" sz="1800" dirty="0" err="1"/>
              <a:t>viewId</a:t>
            </a:r>
            <a:r>
              <a:rPr lang="en-US" sz="1800" dirty="0"/>
              <a:t>--</a:t>
            </a:r>
            <a:r>
              <a:rPr lang="en-US" sz="1800" dirty="0" err="1"/>
              <a:t>controlId</a:t>
            </a:r>
            <a:endParaRPr lang="en-US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Just now you showed getting view object from controller, this.getView(), Using this view object also can I get my control objects? Just to avoid sap.ui.getCore() – You can but in XML View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5490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Creation of View and Controller in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view folder </a:t>
            </a:r>
            <a:r>
              <a:rPr lang="en-US" dirty="0"/>
              <a:t>inside the webapp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Main.view.xml </a:t>
            </a:r>
            <a:r>
              <a:rPr lang="en-US" dirty="0"/>
              <a:t>file inside the view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 the Main.view.xml the </a:t>
            </a:r>
            <a:r>
              <a:rPr lang="en-US" b="1" dirty="0"/>
              <a:t>skeleton</a:t>
            </a:r>
            <a:r>
              <a:rPr lang="en-US" dirty="0"/>
              <a:t> will be like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      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      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Creating the View now place it in DOM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create the controller for the View , </a:t>
            </a:r>
            <a:r>
              <a:rPr lang="en-US" b="1" dirty="0"/>
              <a:t>Create a folder with name controller </a:t>
            </a:r>
            <a:r>
              <a:rPr lang="en-US" dirty="0"/>
              <a:t>create a file with the same name as view </a:t>
            </a:r>
            <a:r>
              <a:rPr lang="en-US" b="1" dirty="0"/>
              <a:t>(</a:t>
            </a:r>
            <a:r>
              <a:rPr lang="en-US" dirty="0"/>
              <a:t> </a:t>
            </a:r>
            <a:r>
              <a:rPr lang="en-US" b="1" dirty="0"/>
              <a:t>Main.controller.js )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1589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 SDK.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Views In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XML View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Controller In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Creation of View and controller in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787D8-9BC4-405D-AC09-46AE4E5F2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6" y="779091"/>
            <a:ext cx="5599002" cy="48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/>
              <a:t>npm install –g @ui5/cli (ui5 command line tool)</a:t>
            </a:r>
          </a:p>
          <a:p>
            <a:r>
              <a:rPr lang="en-US" b="1" i="1" dirty="0"/>
              <a:t>npm install –g @sap/ux-ui5 tooling  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/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 </a:t>
            </a:r>
            <a:r>
              <a:rPr lang="en-US" b="1" dirty="0"/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{</a:t>
            </a:r>
          </a:p>
          <a:p>
            <a:r>
              <a:rPr lang="en-US" dirty="0"/>
              <a:t>                                                           “sap.app”:{</a:t>
            </a:r>
          </a:p>
          <a:p>
            <a:r>
              <a:rPr lang="en-US" dirty="0"/>
              <a:t>                                                                    </a:t>
            </a:r>
            <a:r>
              <a:rPr lang="en-US" dirty="0">
                <a:highlight>
                  <a:srgbClr val="FFFF00"/>
                </a:highlight>
              </a:rPr>
              <a:t>“id”: “mickey</a:t>
            </a:r>
            <a:r>
              <a:rPr lang="en-US" dirty="0"/>
              <a:t>”</a:t>
            </a:r>
          </a:p>
          <a:p>
            <a:r>
              <a:rPr lang="en-US" dirty="0"/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/>
              <a:t>npm init</a:t>
            </a:r>
            <a:r>
              <a:rPr lang="en-US" dirty="0"/>
              <a:t> 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/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96480"/>
    </a:accent1>
    <a:accent2>
      <a:srgbClr val="6AB7C2"/>
    </a:accent2>
    <a:accent3>
      <a:srgbClr val="F1C96C"/>
    </a:accent3>
    <a:accent4>
      <a:srgbClr val="F4614E"/>
    </a:accent4>
    <a:accent5>
      <a:srgbClr val="FBCB95"/>
    </a:accent5>
    <a:accent6>
      <a:srgbClr val="104A57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15625</TotalTime>
  <Words>2448</Words>
  <Application>Microsoft Office PowerPoint</Application>
  <PresentationFormat>Widescreen</PresentationFormat>
  <Paragraphs>308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72</vt:lpstr>
      <vt:lpstr>-apple-system</vt:lpstr>
      <vt:lpstr>Arial</vt:lpstr>
      <vt:lpstr>Calibri</vt:lpstr>
      <vt:lpstr>Calibri Light</vt:lpstr>
      <vt:lpstr>Cooper Black</vt:lpstr>
      <vt:lpstr>Courier New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Siddhant</cp:lastModifiedBy>
  <cp:revision>724</cp:revision>
  <dcterms:created xsi:type="dcterms:W3CDTF">2016-07-10T03:33:26Z</dcterms:created>
  <dcterms:modified xsi:type="dcterms:W3CDTF">2022-03-04T11:55:23Z</dcterms:modified>
</cp:coreProperties>
</file>